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ragmatica Bold" charset="1" panose="020B0703040502020204"/>
      <p:regular r:id="rId15"/>
    </p:embeddedFont>
    <p:embeddedFont>
      <p:font typeface="TT Interphases" charset="1" panose="02000503020000020004"/>
      <p:regular r:id="rId16"/>
    </p:embeddedFont>
    <p:embeddedFont>
      <p:font typeface="Pragmatica" charset="1" panose="020B0503040502020204"/>
      <p:regular r:id="rId17"/>
    </p:embeddedFont>
    <p:embeddedFont>
      <p:font typeface="TT Interphases Bold" charset="1" panose="020008030600000200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578708"/>
            <a:chOff x="0" y="0"/>
            <a:chExt cx="24384000" cy="477161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4991" r="0" b="45692"/>
            <a:stretch>
              <a:fillRect/>
            </a:stretch>
          </p:blipFill>
          <p:spPr>
            <a:xfrm flipH="false" flipV="false">
              <a:off x="0" y="0"/>
              <a:ext cx="24384000" cy="4771611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1028700" y="-261678"/>
            <a:ext cx="1944202" cy="2820613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028700" y="4845748"/>
            <a:ext cx="16230600" cy="2132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1"/>
              </a:lnSpc>
            </a:pPr>
            <a:r>
              <a:rPr lang="en-US" b="true" sz="9799" spc="97">
                <a:solidFill>
                  <a:srgbClr val="FFFFFF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REDIS</a:t>
            </a:r>
          </a:p>
          <a:p>
            <a:pPr algn="l" marL="0" indent="0" lvl="0">
              <a:lnSpc>
                <a:spcPts val="5700"/>
              </a:lnSpc>
            </a:pPr>
            <a:r>
              <a:rPr lang="en-US" b="true" sz="5000" spc="50">
                <a:solidFill>
                  <a:srgbClr val="FFFFFF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SISTEMA MANEJADOR DE BASE DE DATOS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009140" y="9014118"/>
            <a:ext cx="223817" cy="223817"/>
          </a:xfrm>
          <a:custGeom>
            <a:avLst/>
            <a:gdLst/>
            <a:ahLst/>
            <a:cxnLst/>
            <a:rect r="r" b="b" t="t" l="l"/>
            <a:pathLst>
              <a:path h="223817" w="223817">
                <a:moveTo>
                  <a:pt x="0" y="0"/>
                </a:moveTo>
                <a:lnTo>
                  <a:pt x="223817" y="0"/>
                </a:lnTo>
                <a:lnTo>
                  <a:pt x="223817" y="223817"/>
                </a:lnTo>
                <a:lnTo>
                  <a:pt x="0" y="223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028700" y="7855101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7205115"/>
            <a:ext cx="14654973" cy="41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1"/>
              </a:lnSpc>
            </a:pPr>
            <a:r>
              <a:rPr lang="en-US" sz="2799" spc="55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Base de Datos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8066388"/>
            <a:ext cx="4193390" cy="1433477"/>
            <a:chOff x="0" y="0"/>
            <a:chExt cx="5591186" cy="191130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515319"/>
              <a:ext cx="5591186" cy="13959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6"/>
                </a:lnSpc>
              </a:pPr>
              <a:r>
                <a:rPr lang="en-US" sz="2400" spc="24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Jose M. Gomez</a:t>
              </a:r>
            </a:p>
            <a:p>
              <a:pPr algn="l">
                <a:lnSpc>
                  <a:spcPts val="2736"/>
                </a:lnSpc>
              </a:pPr>
              <a:r>
                <a:rPr lang="en-US" sz="2400" spc="24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Sergio Zepeda</a:t>
              </a:r>
            </a:p>
            <a:p>
              <a:pPr algn="l" marL="0" indent="0" lvl="0">
                <a:lnSpc>
                  <a:spcPts val="2736"/>
                </a:lnSpc>
                <a:spcBef>
                  <a:spcPct val="0"/>
                </a:spcBef>
              </a:pPr>
              <a:r>
                <a:rPr lang="en-US" sz="2400" spc="24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Axel Torres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525"/>
              <a:ext cx="5591186" cy="431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08"/>
                </a:lnSpc>
              </a:pPr>
              <a:r>
                <a:rPr lang="en-US" b="true" sz="2200" u="none">
                  <a:solidFill>
                    <a:srgbClr val="FFFFFF"/>
                  </a:solidFill>
                  <a:latin typeface="Pragmatica Bold"/>
                  <a:ea typeface="Pragmatica Bold"/>
                  <a:cs typeface="Pragmatica Bold"/>
                  <a:sym typeface="Pragmatica Bold"/>
                </a:rPr>
                <a:t>PRESENTADO POR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6340740" cy="7696209"/>
            <a:chOff x="0" y="0"/>
            <a:chExt cx="8454320" cy="10261612"/>
          </a:xfrm>
        </p:grpSpPr>
        <p:sp>
          <p:nvSpPr>
            <p:cNvPr name="AutoShape 3" id="3"/>
            <p:cNvSpPr/>
            <p:nvPr/>
          </p:nvSpPr>
          <p:spPr>
            <a:xfrm>
              <a:off x="0" y="3104733"/>
              <a:ext cx="8454320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28575"/>
              <a:ext cx="8454320" cy="25266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410"/>
                </a:lnSpc>
              </a:pPr>
              <a:r>
                <a:rPr lang="en-US" b="true" sz="6500" spc="65">
                  <a:solidFill>
                    <a:srgbClr val="000000"/>
                  </a:solidFill>
                  <a:latin typeface="Pragmatica Bold"/>
                  <a:ea typeface="Pragmatica Bold"/>
                  <a:cs typeface="Pragmatica Bold"/>
                  <a:sym typeface="Pragmatica Bold"/>
                </a:rPr>
                <a:t>DESCRIPCION GENERAL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704814"/>
              <a:ext cx="8454320" cy="65567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Pragmatica"/>
                  <a:ea typeface="Pragmatica"/>
                  <a:cs typeface="Pragmatica"/>
                  <a:sym typeface="Pragmatica"/>
                </a:rPr>
                <a:t>Redis (Remote Dictionary Server) es una base de datos en memoria, de código abierto, clave-valor.</a:t>
              </a:r>
            </a:p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Pragmatica"/>
                  <a:ea typeface="Pragmatica"/>
                  <a:cs typeface="Pragmatica"/>
                  <a:sym typeface="Pragmatica"/>
                </a:rPr>
                <a:t>Se utiliza para almacenamiento en caché, mensajería y análisis en tiempo real.</a:t>
              </a:r>
            </a:p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Pragmatica"/>
                  <a:ea typeface="Pragmatica"/>
                  <a:cs typeface="Pragmatica"/>
                  <a:sym typeface="Pragmatica"/>
                </a:rPr>
                <a:t>S</a:t>
              </a:r>
              <a:r>
                <a:rPr lang="en-US" sz="2800">
                  <a:solidFill>
                    <a:srgbClr val="000000"/>
                  </a:solidFill>
                  <a:latin typeface="Pragmatica"/>
                  <a:ea typeface="Pragmatica"/>
                  <a:cs typeface="Pragmatica"/>
                  <a:sym typeface="Pragmatica"/>
                </a:rPr>
                <a:t>oporta estructuras de datos avanzadas como listas, conjuntos y hashes.</a:t>
              </a:r>
            </a:p>
            <a:p>
              <a:pPr algn="l">
                <a:lnSpc>
                  <a:spcPts val="39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44000" y="1028700"/>
            <a:ext cx="9144000" cy="7200900"/>
            <a:chOff x="0" y="0"/>
            <a:chExt cx="12192000" cy="96012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0" t="3355" r="0" b="3355"/>
            <a:stretch>
              <a:fillRect/>
            </a:stretch>
          </p:blipFill>
          <p:spPr>
            <a:xfrm flipH="false" flipV="false">
              <a:off x="0" y="0"/>
              <a:ext cx="12192000" cy="9601200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3769520"/>
            <a:ext cx="7689915" cy="4565134"/>
            <a:chOff x="0" y="0"/>
            <a:chExt cx="10253220" cy="6086846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20317" r="0" b="20317"/>
            <a:stretch>
              <a:fillRect/>
            </a:stretch>
          </p:blipFill>
          <p:spPr>
            <a:xfrm flipH="false" flipV="false">
              <a:off x="0" y="0"/>
              <a:ext cx="10253220" cy="6086846"/>
            </a:xfrm>
            <a:prstGeom prst="rect">
              <a:avLst/>
            </a:prstGeom>
          </p:spPr>
        </p:pic>
      </p:grpSp>
      <p:sp>
        <p:nvSpPr>
          <p:cNvPr name="AutoShape 7" id="7"/>
          <p:cNvSpPr/>
          <p:nvPr/>
        </p:nvSpPr>
        <p:spPr>
          <a:xfrm>
            <a:off x="8799375" y="8320367"/>
            <a:ext cx="845992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96881" y="957740"/>
            <a:ext cx="8138301" cy="188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10"/>
              </a:lnSpc>
            </a:pPr>
            <a:r>
              <a:rPr lang="en-US" b="true" sz="6500" spc="65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HISTORIA Y CARACTERISTICAS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799375" y="2170175"/>
            <a:ext cx="8459925" cy="6371683"/>
            <a:chOff x="0" y="0"/>
            <a:chExt cx="11279900" cy="849557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11279900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79"/>
                </a:lnSpc>
                <a:spcBef>
                  <a:spcPct val="0"/>
                </a:spcBef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37807"/>
              <a:ext cx="11279900" cy="7557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73"/>
                </a:lnSpc>
              </a:pPr>
              <a:r>
                <a:rPr lang="en-US" sz="4099" spc="4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Creado en 2009 </a:t>
              </a:r>
              <a:r>
                <a:rPr lang="en-US" sz="4099" spc="4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por Salvatore Sanfilippo (antirez).</a:t>
              </a:r>
            </a:p>
            <a:p>
              <a:pPr algn="l">
                <a:lnSpc>
                  <a:spcPts val="4673"/>
                </a:lnSpc>
              </a:pPr>
              <a:r>
                <a:rPr lang="en-US" sz="4099" spc="4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Objetivo inicial: mejorar el rendimiento de aplicaciones web con caché eficiente.</a:t>
              </a:r>
            </a:p>
            <a:p>
              <a:pPr algn="l">
                <a:lnSpc>
                  <a:spcPts val="4673"/>
                </a:lnSpc>
              </a:pPr>
              <a:r>
                <a:rPr lang="en-US" sz="4099" spc="4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Características: persistencia en disco, replicación maestro-esclavo, alta disponibilidad (Redis Sentinel), escalabilidad (Redis Cluster).</a:t>
              </a:r>
            </a:p>
            <a:p>
              <a:pPr algn="l">
                <a:lnSpc>
                  <a:spcPts val="2736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275703"/>
            <a:ext cx="6340740" cy="3735594"/>
            <a:chOff x="0" y="0"/>
            <a:chExt cx="8454320" cy="498079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8575"/>
              <a:ext cx="8454320" cy="25266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410"/>
                </a:lnSpc>
              </a:pPr>
              <a:r>
                <a:rPr lang="en-US" b="true" sz="6500" spc="65">
                  <a:solidFill>
                    <a:srgbClr val="000000"/>
                  </a:solidFill>
                  <a:latin typeface="Pragmatica Bold"/>
                  <a:ea typeface="Pragmatica Bold"/>
                  <a:cs typeface="Pragmatica Bold"/>
                  <a:sym typeface="Pragmatica Bold"/>
                </a:rPr>
                <a:t>FUNCIONES PRINCIPALES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0" y="3157918"/>
              <a:ext cx="8454320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3707193"/>
              <a:ext cx="8454320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717799" y="474769"/>
            <a:ext cx="10348711" cy="8050369"/>
            <a:chOff x="0" y="0"/>
            <a:chExt cx="13798281" cy="1073382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8575"/>
              <a:ext cx="13798281" cy="533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91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13855"/>
              <a:ext cx="13798281" cy="9919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73"/>
                </a:lnSpc>
              </a:pPr>
              <a:r>
                <a:rPr lang="en-US" sz="4099" spc="4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1. Almacenamiento, recu</a:t>
              </a:r>
              <a:r>
                <a:rPr lang="en-US" sz="4099" spc="4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peración y actualización de datos: uso de estructuras en memoria optimizadas.</a:t>
              </a:r>
            </a:p>
            <a:p>
              <a:pPr algn="l">
                <a:lnSpc>
                  <a:spcPts val="4673"/>
                </a:lnSpc>
              </a:pPr>
              <a:r>
                <a:rPr lang="en-US" sz="4099" spc="4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2. Catálogo accesible: comandos introspectivos como INFO y KEYS.</a:t>
              </a:r>
            </a:p>
            <a:p>
              <a:pPr algn="l">
                <a:lnSpc>
                  <a:spcPts val="4673"/>
                </a:lnSpc>
              </a:pPr>
              <a:r>
                <a:rPr lang="en-US" sz="4099" spc="4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3. Servicios de transacciones: soporte con MULTI, EXEC, DISCARD.</a:t>
              </a:r>
            </a:p>
            <a:p>
              <a:pPr algn="l">
                <a:lnSpc>
                  <a:spcPts val="4673"/>
                </a:lnSpc>
              </a:pPr>
              <a:r>
                <a:rPr lang="en-US" sz="4099" spc="4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4. Servicios de recuperación: mecanismos de snapshot (RDB) y Append Only File (AOF).</a:t>
              </a:r>
            </a:p>
            <a:p>
              <a:pPr algn="l">
                <a:lnSpc>
                  <a:spcPts val="4673"/>
                </a:lnSpc>
              </a:pPr>
              <a:r>
                <a:rPr lang="en-US" sz="4099" spc="4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5. Control de concurrencia: operaciones atómicas y bloqueo con WATCH.</a:t>
              </a:r>
            </a:p>
            <a:p>
              <a:pPr algn="l">
                <a:lnSpc>
                  <a:spcPts val="2736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3520" y="9258300"/>
            <a:ext cx="18615039" cy="1396619"/>
            <a:chOff x="0" y="0"/>
            <a:chExt cx="4902726" cy="3678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02726" cy="367834"/>
            </a:xfrm>
            <a:custGeom>
              <a:avLst/>
              <a:gdLst/>
              <a:ahLst/>
              <a:cxnLst/>
              <a:rect r="r" b="b" t="t" l="l"/>
              <a:pathLst>
                <a:path h="367834" w="4902726">
                  <a:moveTo>
                    <a:pt x="0" y="0"/>
                  </a:moveTo>
                  <a:lnTo>
                    <a:pt x="4902726" y="0"/>
                  </a:lnTo>
                  <a:lnTo>
                    <a:pt x="4902726" y="367834"/>
                  </a:lnTo>
                  <a:lnTo>
                    <a:pt x="0" y="367834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902726" cy="396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4514850" y="4614863"/>
            <a:ext cx="9258300" cy="28575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314194" y="3551575"/>
            <a:ext cx="4849195" cy="5297580"/>
          </a:xfrm>
          <a:custGeom>
            <a:avLst/>
            <a:gdLst/>
            <a:ahLst/>
            <a:cxnLst/>
            <a:rect r="r" b="b" t="t" l="l"/>
            <a:pathLst>
              <a:path h="5297580" w="4849195">
                <a:moveTo>
                  <a:pt x="0" y="0"/>
                </a:moveTo>
                <a:lnTo>
                  <a:pt x="4849195" y="0"/>
                </a:lnTo>
                <a:lnTo>
                  <a:pt x="4849195" y="5297580"/>
                </a:lnTo>
                <a:lnTo>
                  <a:pt x="0" y="529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211952"/>
            <a:ext cx="8990652" cy="3637924"/>
            <a:chOff x="0" y="0"/>
            <a:chExt cx="11987537" cy="485056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598034"/>
              <a:ext cx="11987537" cy="32525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en-US" sz="4236" spc="42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Redis no usa SQL, pero maneja DDL/DML a través de comandos propios.</a:t>
              </a:r>
            </a:p>
            <a:p>
              <a:pPr algn="ctr">
                <a:lnSpc>
                  <a:spcPts val="483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0"/>
              <a:ext cx="11987537" cy="1358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042"/>
                </a:lnSpc>
                <a:spcBef>
                  <a:spcPct val="0"/>
                </a:spcBef>
              </a:pPr>
              <a:r>
                <a:rPr lang="en-US" b="true" sz="6702">
                  <a:solidFill>
                    <a:srgbClr val="FFFFF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Manejo de DDL / DML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44000" y="2510150"/>
            <a:ext cx="8817316" cy="4297759"/>
            <a:chOff x="0" y="0"/>
            <a:chExt cx="11756421" cy="573034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829517"/>
              <a:ext cx="11756421" cy="4900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33"/>
                </a:lnSpc>
              </a:pPr>
              <a:r>
                <a:rPr lang="en-US" sz="4239" spc="42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•Ejemplo DDL: CONFIG SET, comandos para crear estructuras.</a:t>
              </a:r>
            </a:p>
            <a:p>
              <a:pPr algn="ctr">
                <a:lnSpc>
                  <a:spcPts val="4833"/>
                </a:lnSpc>
              </a:pPr>
              <a:r>
                <a:rPr lang="en-US" sz="4239" spc="42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•Ejemplo DML: SET, GET, HSET, LPUSH.</a:t>
              </a:r>
            </a:p>
            <a:p>
              <a:pPr algn="ctr">
                <a:lnSpc>
                  <a:spcPts val="4833"/>
                </a:lnSpc>
              </a:pPr>
              <a:r>
                <a:rPr lang="en-US" sz="4239" spc="42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Importancia: control directo de estructuras y datos en memoria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0"/>
              <a:ext cx="11756421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7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3689521"/>
            <a:ext cx="6340740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63520" y="9258300"/>
            <a:ext cx="18615039" cy="1396619"/>
            <a:chOff x="0" y="0"/>
            <a:chExt cx="4902726" cy="3678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02726" cy="367834"/>
            </a:xfrm>
            <a:custGeom>
              <a:avLst/>
              <a:gdLst/>
              <a:ahLst/>
              <a:cxnLst/>
              <a:rect r="r" b="b" t="t" l="l"/>
              <a:pathLst>
                <a:path h="367834" w="4902726">
                  <a:moveTo>
                    <a:pt x="0" y="0"/>
                  </a:moveTo>
                  <a:lnTo>
                    <a:pt x="4902726" y="0"/>
                  </a:lnTo>
                  <a:lnTo>
                    <a:pt x="4902726" y="367834"/>
                  </a:lnTo>
                  <a:lnTo>
                    <a:pt x="0" y="367834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902726" cy="396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3852443"/>
            <a:ext cx="6499110" cy="4874333"/>
          </a:xfrm>
          <a:custGeom>
            <a:avLst/>
            <a:gdLst/>
            <a:ahLst/>
            <a:cxnLst/>
            <a:rect r="r" b="b" t="t" l="l"/>
            <a:pathLst>
              <a:path h="4874333" w="6499110">
                <a:moveTo>
                  <a:pt x="0" y="0"/>
                </a:moveTo>
                <a:lnTo>
                  <a:pt x="6499110" y="0"/>
                </a:lnTo>
                <a:lnTo>
                  <a:pt x="6499110" y="4874333"/>
                </a:lnTo>
                <a:lnTo>
                  <a:pt x="0" y="48743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99615"/>
            <a:ext cx="8115300" cy="282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10"/>
              </a:lnSpc>
            </a:pPr>
            <a:r>
              <a:rPr lang="en-US" b="true" sz="6500" spc="65">
                <a:solidFill>
                  <a:srgbClr val="FFFFFF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COMPATIBILIDAD CON SISTEMAS OPERATIVOS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3990961"/>
            <a:ext cx="8481139" cy="4616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3"/>
              </a:lnSpc>
            </a:pPr>
            <a:r>
              <a:rPr lang="en-US" sz="4239" spc="42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Redi</a:t>
            </a:r>
            <a:r>
              <a:rPr lang="en-US" sz="4239" spc="42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 es compatible con Linux, macOS, BSD y Windows (con soporte limitado).</a:t>
            </a:r>
          </a:p>
          <a:p>
            <a:pPr algn="l">
              <a:lnSpc>
                <a:spcPts val="4833"/>
              </a:lnSpc>
            </a:pPr>
            <a:r>
              <a:rPr lang="en-US" sz="4239" spc="42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Mejor rendimiento en sistemas Unix-like.</a:t>
            </a:r>
          </a:p>
          <a:p>
            <a:pPr algn="l">
              <a:lnSpc>
                <a:spcPts val="4833"/>
              </a:lnSpc>
            </a:pPr>
            <a:r>
              <a:rPr lang="en-US" sz="4239" spc="42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Requisitos: compilador GCC, entorno POSIX.</a:t>
            </a:r>
          </a:p>
          <a:p>
            <a:pPr algn="l">
              <a:lnSpc>
                <a:spcPts val="2736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984242"/>
            <a:ext cx="1623060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815349" y="3290099"/>
            <a:ext cx="2443951" cy="2443951"/>
          </a:xfrm>
          <a:custGeom>
            <a:avLst/>
            <a:gdLst/>
            <a:ahLst/>
            <a:cxnLst/>
            <a:rect r="r" b="b" t="t" l="l"/>
            <a:pathLst>
              <a:path h="2443951" w="2443951">
                <a:moveTo>
                  <a:pt x="0" y="0"/>
                </a:moveTo>
                <a:lnTo>
                  <a:pt x="2443951" y="0"/>
                </a:lnTo>
                <a:lnTo>
                  <a:pt x="2443951" y="2443951"/>
                </a:lnTo>
                <a:lnTo>
                  <a:pt x="0" y="2443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00015" y="4422710"/>
            <a:ext cx="2278139" cy="2278139"/>
          </a:xfrm>
          <a:custGeom>
            <a:avLst/>
            <a:gdLst/>
            <a:ahLst/>
            <a:cxnLst/>
            <a:rect r="r" b="b" t="t" l="l"/>
            <a:pathLst>
              <a:path h="2278139" w="2278139">
                <a:moveTo>
                  <a:pt x="0" y="0"/>
                </a:moveTo>
                <a:lnTo>
                  <a:pt x="2278140" y="0"/>
                </a:lnTo>
                <a:lnTo>
                  <a:pt x="2278140" y="2278139"/>
                </a:lnTo>
                <a:lnTo>
                  <a:pt x="0" y="227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47156" y="5561779"/>
            <a:ext cx="1826166" cy="2054758"/>
          </a:xfrm>
          <a:custGeom>
            <a:avLst/>
            <a:gdLst/>
            <a:ahLst/>
            <a:cxnLst/>
            <a:rect r="r" b="b" t="t" l="l"/>
            <a:pathLst>
              <a:path h="2054758" w="1826166">
                <a:moveTo>
                  <a:pt x="0" y="0"/>
                </a:moveTo>
                <a:lnTo>
                  <a:pt x="1826166" y="0"/>
                </a:lnTo>
                <a:lnTo>
                  <a:pt x="1826166" y="2054758"/>
                </a:lnTo>
                <a:lnTo>
                  <a:pt x="0" y="20547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296961" y="6977074"/>
            <a:ext cx="3250195" cy="1755105"/>
          </a:xfrm>
          <a:custGeom>
            <a:avLst/>
            <a:gdLst/>
            <a:ahLst/>
            <a:cxnLst/>
            <a:rect r="r" b="b" t="t" l="l"/>
            <a:pathLst>
              <a:path h="1755105" w="3250195">
                <a:moveTo>
                  <a:pt x="0" y="0"/>
                </a:moveTo>
                <a:lnTo>
                  <a:pt x="3250195" y="0"/>
                </a:lnTo>
                <a:lnTo>
                  <a:pt x="3250195" y="1755105"/>
                </a:lnTo>
                <a:lnTo>
                  <a:pt x="0" y="1755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57275"/>
            <a:ext cx="12893358" cy="188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10"/>
              </a:lnSpc>
            </a:pPr>
            <a:r>
              <a:rPr lang="en-US" b="true" sz="6500" spc="65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SOPORTE DE LENGUAJES DE PROGRAMACION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2889966"/>
            <a:ext cx="9388916" cy="5688169"/>
            <a:chOff x="0" y="0"/>
            <a:chExt cx="12518555" cy="758422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28575"/>
              <a:ext cx="12518555" cy="533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91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13855"/>
              <a:ext cx="12518555" cy="6770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73"/>
                </a:lnSpc>
              </a:pPr>
              <a:r>
                <a:rPr lang="en-US" sz="4099" spc="4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•Redis so</a:t>
              </a:r>
              <a:r>
                <a:rPr lang="en-US" sz="4099" spc="4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porta múltiples lenguajes mediante clientes oficiales y comunitarios.</a:t>
              </a:r>
            </a:p>
            <a:p>
              <a:pPr algn="l">
                <a:lnSpc>
                  <a:spcPts val="4673"/>
                </a:lnSpc>
              </a:pPr>
              <a:r>
                <a:rPr lang="en-US" sz="4099" spc="4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•Lenguajes: Python (redis-py), Java (Jedis, Lettuce), C#, Node.js, Go, Ruby, PHP.</a:t>
              </a:r>
            </a:p>
            <a:p>
              <a:pPr algn="l">
                <a:lnSpc>
                  <a:spcPts val="4673"/>
                </a:lnSpc>
              </a:pPr>
              <a:r>
                <a:rPr lang="en-US" sz="4099" spc="4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•Bibliotecas facilitan la integración y uso de comandos Redis.</a:t>
              </a:r>
            </a:p>
            <a:p>
              <a:pPr algn="l">
                <a:lnSpc>
                  <a:spcPts val="2736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3327921"/>
            <a:ext cx="1623060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562691" y="66593"/>
              <a:ext cx="3563260" cy="3653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65"/>
                </a:lnSpc>
              </a:pPr>
              <a:r>
                <a:rPr lang="en-US" b="true" sz="1899" spc="37">
                  <a:solidFill>
                    <a:srgbClr val="FFFFF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María y asociados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42073" y="3699055"/>
            <a:ext cx="2071415" cy="2071415"/>
          </a:xfrm>
          <a:custGeom>
            <a:avLst/>
            <a:gdLst/>
            <a:ahLst/>
            <a:cxnLst/>
            <a:rect r="r" b="b" t="t" l="l"/>
            <a:pathLst>
              <a:path h="2071415" w="2071415">
                <a:moveTo>
                  <a:pt x="0" y="0"/>
                </a:moveTo>
                <a:lnTo>
                  <a:pt x="2071415" y="0"/>
                </a:lnTo>
                <a:lnTo>
                  <a:pt x="2071415" y="2071416"/>
                </a:lnTo>
                <a:lnTo>
                  <a:pt x="0" y="2071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15831" y="3872304"/>
            <a:ext cx="2542392" cy="2542392"/>
          </a:xfrm>
          <a:custGeom>
            <a:avLst/>
            <a:gdLst/>
            <a:ahLst/>
            <a:cxnLst/>
            <a:rect r="r" b="b" t="t" l="l"/>
            <a:pathLst>
              <a:path h="2542392" w="2542392">
                <a:moveTo>
                  <a:pt x="0" y="0"/>
                </a:moveTo>
                <a:lnTo>
                  <a:pt x="2542392" y="0"/>
                </a:lnTo>
                <a:lnTo>
                  <a:pt x="2542392" y="2542392"/>
                </a:lnTo>
                <a:lnTo>
                  <a:pt x="0" y="25423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94808" y="5996324"/>
            <a:ext cx="2375527" cy="2375527"/>
          </a:xfrm>
          <a:custGeom>
            <a:avLst/>
            <a:gdLst/>
            <a:ahLst/>
            <a:cxnLst/>
            <a:rect r="r" b="b" t="t" l="l"/>
            <a:pathLst>
              <a:path h="2375527" w="2375527">
                <a:moveTo>
                  <a:pt x="0" y="0"/>
                </a:moveTo>
                <a:lnTo>
                  <a:pt x="2375527" y="0"/>
                </a:lnTo>
                <a:lnTo>
                  <a:pt x="2375527" y="2375527"/>
                </a:lnTo>
                <a:lnTo>
                  <a:pt x="0" y="23755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88673" y="6848176"/>
            <a:ext cx="2196708" cy="2196708"/>
          </a:xfrm>
          <a:custGeom>
            <a:avLst/>
            <a:gdLst/>
            <a:ahLst/>
            <a:cxnLst/>
            <a:rect r="r" b="b" t="t" l="l"/>
            <a:pathLst>
              <a:path h="2196708" w="2196708">
                <a:moveTo>
                  <a:pt x="0" y="0"/>
                </a:moveTo>
                <a:lnTo>
                  <a:pt x="2196708" y="0"/>
                </a:lnTo>
                <a:lnTo>
                  <a:pt x="2196708" y="2196707"/>
                </a:lnTo>
                <a:lnTo>
                  <a:pt x="0" y="21967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9613265"/>
            <a:ext cx="6910589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69"/>
              </a:lnSpc>
              <a:spcBef>
                <a:spcPct val="0"/>
              </a:spcBef>
            </a:pPr>
            <a:r>
              <a:rPr lang="en-US" sz="1899" u="none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Volver al programa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14186" y="1059066"/>
            <a:ext cx="9845114" cy="188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410"/>
              </a:lnSpc>
            </a:pPr>
            <a:r>
              <a:rPr lang="en-US" b="true" sz="6500" spc="65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APLI</a:t>
            </a:r>
            <a:r>
              <a:rPr lang="en-US" b="true" sz="6500" spc="65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CACIONES DEL MUNDO REAL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56318" y="3493713"/>
            <a:ext cx="8002982" cy="555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39"/>
              </a:lnSpc>
            </a:pPr>
            <a:r>
              <a:rPr lang="en-US" sz="4099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Twitt</a:t>
            </a:r>
            <a:r>
              <a:rPr lang="en-US" sz="4099" u="none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er: almacenamiento en caché de timelines.</a:t>
            </a:r>
          </a:p>
          <a:p>
            <a:pPr algn="r">
              <a:lnSpc>
                <a:spcPts val="5739"/>
              </a:lnSpc>
            </a:pPr>
            <a:r>
              <a:rPr lang="en-US" sz="4099" u="none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GitHub: sistema de colas.</a:t>
            </a:r>
          </a:p>
          <a:p>
            <a:pPr algn="r">
              <a:lnSpc>
                <a:spcPts val="5739"/>
              </a:lnSpc>
            </a:pPr>
            <a:r>
              <a:rPr lang="en-US" sz="4099" u="none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StackOverflow: gestión de sesiones.</a:t>
            </a:r>
          </a:p>
          <a:p>
            <a:pPr algn="r">
              <a:lnSpc>
                <a:spcPts val="5739"/>
              </a:lnSpc>
            </a:pPr>
            <a:r>
              <a:rPr lang="en-US" sz="4099" u="none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Netflix: sistemas de recomendación en tiempo real.</a:t>
            </a:r>
          </a:p>
          <a:p>
            <a:pPr algn="r">
              <a:lnSpc>
                <a:spcPts val="392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3520" y="9258300"/>
            <a:ext cx="18615039" cy="1396619"/>
            <a:chOff x="0" y="0"/>
            <a:chExt cx="4902726" cy="3678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02726" cy="367834"/>
            </a:xfrm>
            <a:custGeom>
              <a:avLst/>
              <a:gdLst/>
              <a:ahLst/>
              <a:cxnLst/>
              <a:rect r="r" b="b" t="t" l="l"/>
              <a:pathLst>
                <a:path h="367834" w="4902726">
                  <a:moveTo>
                    <a:pt x="0" y="0"/>
                  </a:moveTo>
                  <a:lnTo>
                    <a:pt x="4902726" y="0"/>
                  </a:lnTo>
                  <a:lnTo>
                    <a:pt x="4902726" y="367834"/>
                  </a:lnTo>
                  <a:lnTo>
                    <a:pt x="0" y="367834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902726" cy="396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083917" y="3998595"/>
            <a:ext cx="14120166" cy="2327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20"/>
              </a:lnSpc>
            </a:pPr>
            <a:r>
              <a:rPr lang="en-US" b="true" sz="8000" spc="80">
                <a:solidFill>
                  <a:srgbClr val="FFFFFF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GRACIAS POR SU ATENCION !!!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DAGyAAAMcIs</dc:identifier>
  <dcterms:modified xsi:type="dcterms:W3CDTF">2011-08-01T06:04:30Z</dcterms:modified>
  <cp:revision>1</cp:revision>
  <dc:title>Presentación empresarial de propuesta de negocios corporativo simple oscuro negro blanco</dc:title>
</cp:coreProperties>
</file>